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65" r:id="rId6"/>
    <p:sldId id="260" r:id="rId7"/>
    <p:sldId id="269" r:id="rId8"/>
    <p:sldId id="268" r:id="rId9"/>
    <p:sldId id="271" r:id="rId10"/>
    <p:sldId id="273" r:id="rId11"/>
    <p:sldId id="270" r:id="rId12"/>
    <p:sldId id="272" r:id="rId13"/>
    <p:sldId id="267" r:id="rId14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D42AADA9-C6A2-46F1-8F39-D7C5D1CF58B0}">
          <p14:sldIdLst>
            <p14:sldId id="256"/>
            <p14:sldId id="265"/>
            <p14:sldId id="260"/>
            <p14:sldId id="269"/>
            <p14:sldId id="268"/>
            <p14:sldId id="271"/>
            <p14:sldId id="273"/>
            <p14:sldId id="270"/>
            <p14:sldId id="272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96" d="100"/>
          <a:sy n="96" d="100"/>
        </p:scale>
        <p:origin x="37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400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Relationship Id="rId6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048C61-36D6-4B73-9AF4-D31B74104F82}" type="doc">
      <dgm:prSet loTypeId="urn:microsoft.com/office/officeart/2018/5/layout/IconCircleLabelList" loCatId="other" qsTypeId="urn:microsoft.com/office/officeart/2005/8/quickstyle/simple1" qsCatId="simple" csTypeId="urn:microsoft.com/office/officeart/2018/5/colors/Iconchunking_neutralicontext_accent1_2" csCatId="accent1" phldr="1"/>
      <dgm:spPr/>
    </dgm:pt>
    <dgm:pt modelId="{AF583F91-332F-4E72-A1E0-987BFD089F88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sz="1600" b="1" i="0" u="none" noProof="0" dirty="0" err="1" smtClean="0">
              <a:solidFill>
                <a:schemeClr val="accent3"/>
              </a:solidFill>
              <a:latin typeface="+mn-lt"/>
            </a:rPr>
            <a:t>Kaggle</a:t>
          </a:r>
          <a:r>
            <a:rPr lang="it-IT" sz="1600" b="1" i="0" u="none" noProof="0" dirty="0" smtClean="0">
              <a:solidFill>
                <a:schemeClr val="accent3"/>
              </a:solidFill>
              <a:latin typeface="+mn-lt"/>
            </a:rPr>
            <a:t> </a:t>
          </a:r>
          <a:r>
            <a:rPr lang="it-IT" sz="1600" b="1" i="0" u="none" noProof="0" dirty="0" err="1" smtClean="0">
              <a:solidFill>
                <a:schemeClr val="accent3"/>
              </a:solidFill>
              <a:latin typeface="+mn-lt"/>
            </a:rPr>
            <a:t>dataset</a:t>
          </a:r>
          <a:r>
            <a:rPr lang="it-IT" sz="1600" b="1" i="0" u="none" noProof="0" dirty="0">
              <a:solidFill>
                <a:schemeClr val="tx1"/>
              </a:solidFill>
              <a:latin typeface="+mn-lt"/>
            </a:rPr>
            <a:t/>
          </a:r>
          <a:br>
            <a:rPr lang="it-IT" sz="1600" b="1" i="0" u="none" noProof="0" dirty="0">
              <a:solidFill>
                <a:schemeClr val="tx1"/>
              </a:solidFill>
              <a:latin typeface="+mn-lt"/>
            </a:rPr>
          </a:br>
          <a:r>
            <a:rPr lang="it-IT" sz="1600" b="0" i="0" u="none" noProof="0" dirty="0" err="1" smtClean="0">
              <a:solidFill>
                <a:schemeClr val="tx1"/>
              </a:solidFill>
              <a:latin typeface="+mn-lt"/>
            </a:rPr>
            <a:t>dataset</a:t>
          </a:r>
          <a:r>
            <a:rPr lang="it-IT" sz="1600" b="0" i="0" u="none" noProof="0" dirty="0" smtClean="0">
              <a:solidFill>
                <a:schemeClr val="tx1"/>
              </a:solidFill>
              <a:latin typeface="+mn-lt"/>
            </a:rPr>
            <a:t> con immagini di varie tipologie di documenti</a:t>
          </a:r>
          <a:endParaRPr lang="it-IT" sz="1600" b="0" noProof="0" dirty="0">
            <a:solidFill>
              <a:schemeClr val="tx1"/>
            </a:solidFill>
            <a:latin typeface="+mn-lt"/>
          </a:endParaRPr>
        </a:p>
      </dgm:t>
    </dgm:pt>
    <dgm:pt modelId="{64596A89-BBA0-45D0-8E22-7BBC2F943B47}" type="parTrans" cxnId="{A68E0B67-A0CF-423E-9B01-65F9A6E5BDCF}">
      <dgm:prSet/>
      <dgm:spPr/>
      <dgm:t>
        <a:bodyPr rtlCol="0"/>
        <a:lstStyle/>
        <a:p>
          <a:pPr rtl="0"/>
          <a:endParaRPr lang="it-IT" noProof="0" dirty="0">
            <a:latin typeface="+mn-lt"/>
          </a:endParaRPr>
        </a:p>
      </dgm:t>
    </dgm:pt>
    <dgm:pt modelId="{705CEAA8-675D-47C0-8F48-2F40A711E383}" type="sibTrans" cxnId="{A68E0B67-A0CF-423E-9B01-65F9A6E5BDCF}">
      <dgm:prSet/>
      <dgm:spPr/>
      <dgm:t>
        <a:bodyPr rtlCol="0"/>
        <a:lstStyle/>
        <a:p>
          <a:pPr rtl="0"/>
          <a:endParaRPr lang="it-IT" noProof="0" dirty="0">
            <a:latin typeface="+mn-lt"/>
          </a:endParaRPr>
        </a:p>
      </dgm:t>
    </dgm:pt>
    <dgm:pt modelId="{520A53C9-ECE9-46F5-88D2-D48EC507F57E}">
      <dgm:prSet phldrT="[Text]"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sz="1600" b="1" i="0" u="none" kern="1200" cap="all" noProof="0" dirty="0" smtClean="0">
              <a:solidFill>
                <a:schemeClr val="accent3"/>
              </a:solidFill>
              <a:latin typeface="+mn-lt"/>
              <a:ea typeface="+mn-ea"/>
              <a:cs typeface="+mn-cs"/>
            </a:rPr>
            <a:t>Composizione</a:t>
          </a:r>
          <a:r>
            <a:rPr lang="it-IT" sz="1600" kern="1200" noProof="0" dirty="0" smtClean="0">
              <a:solidFill>
                <a:schemeClr val="tx1"/>
              </a:solidFill>
              <a:latin typeface="+mn-lt"/>
            </a:rPr>
            <a:t/>
          </a:r>
          <a:br>
            <a:rPr lang="it-IT" sz="1600" kern="1200" noProof="0" dirty="0" smtClean="0">
              <a:solidFill>
                <a:schemeClr val="tx1"/>
              </a:solidFill>
              <a:latin typeface="+mn-lt"/>
            </a:rPr>
          </a:br>
          <a:r>
            <a:rPr lang="it-IT" sz="1600" kern="1200" noProof="0" dirty="0" smtClean="0">
              <a:solidFill>
                <a:schemeClr val="tx1"/>
              </a:solidFill>
              <a:latin typeface="+mn-lt"/>
            </a:rPr>
            <a:t>3 categorie di file</a:t>
          </a:r>
        </a:p>
        <a:p>
          <a:pPr rtl="0">
            <a:lnSpc>
              <a:spcPct val="100000"/>
            </a:lnSpc>
            <a:defRPr cap="all"/>
          </a:pPr>
          <a:r>
            <a:rPr lang="it-IT" sz="1600" kern="1200" cap="none" noProof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55 Immagini email</a:t>
          </a:r>
        </a:p>
        <a:p>
          <a:pPr rtl="0">
            <a:lnSpc>
              <a:spcPct val="100000"/>
            </a:lnSpc>
            <a:defRPr cap="all"/>
          </a:pPr>
          <a:r>
            <a:rPr lang="it-IT" sz="1600" kern="1200" cap="none" noProof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55 Immagini </a:t>
          </a:r>
          <a:r>
            <a:rPr lang="it-IT" sz="1600" kern="1200" cap="none" noProof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resume</a:t>
          </a:r>
          <a:endParaRPr lang="it-IT" sz="1600" kern="1200" cap="none" noProof="0" dirty="0" smtClean="0">
            <a:solidFill>
              <a:schemeClr val="tx1"/>
            </a:solidFill>
            <a:latin typeface="+mn-lt"/>
            <a:ea typeface="+mn-ea"/>
            <a:cs typeface="+mn-cs"/>
          </a:endParaRPr>
        </a:p>
        <a:p>
          <a:pPr rtl="0">
            <a:lnSpc>
              <a:spcPct val="100000"/>
            </a:lnSpc>
            <a:defRPr cap="all"/>
          </a:pPr>
          <a:r>
            <a:rPr lang="it-IT" sz="1600" kern="1200" cap="none" noProof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55 Immagini </a:t>
          </a:r>
          <a:r>
            <a:rPr lang="it-IT" sz="1600" kern="1200" cap="none" noProof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scientific</a:t>
          </a:r>
          <a:r>
            <a:rPr lang="it-IT" sz="1600" kern="1200" cap="none" noProof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 </a:t>
          </a:r>
          <a:r>
            <a:rPr lang="it-IT" sz="1600" kern="1200" cap="none" noProof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publication</a:t>
          </a:r>
          <a:endParaRPr lang="it-IT" sz="1600" kern="1200" cap="none" noProof="0" dirty="0">
            <a:solidFill>
              <a:schemeClr val="tx1"/>
            </a:solidFill>
            <a:latin typeface="+mn-lt"/>
            <a:ea typeface="+mn-ea"/>
            <a:cs typeface="+mn-cs"/>
          </a:endParaRPr>
        </a:p>
      </dgm:t>
    </dgm:pt>
    <dgm:pt modelId="{071F71CB-2E91-4706-8580-7A9507D3498C}" type="parTrans" cxnId="{06F43257-D3EF-4021-8B4C-8FF549290723}">
      <dgm:prSet/>
      <dgm:spPr/>
      <dgm:t>
        <a:bodyPr rtlCol="0"/>
        <a:lstStyle/>
        <a:p>
          <a:pPr rtl="0"/>
          <a:endParaRPr lang="it-IT" noProof="0" dirty="0">
            <a:latin typeface="+mn-lt"/>
          </a:endParaRPr>
        </a:p>
      </dgm:t>
    </dgm:pt>
    <dgm:pt modelId="{2B883F14-5874-45D7-94D5-8F5162A57A1C}" type="sibTrans" cxnId="{06F43257-D3EF-4021-8B4C-8FF549290723}">
      <dgm:prSet/>
      <dgm:spPr/>
      <dgm:t>
        <a:bodyPr rtlCol="0"/>
        <a:lstStyle/>
        <a:p>
          <a:pPr rtl="0"/>
          <a:endParaRPr lang="it-IT" noProof="0" dirty="0">
            <a:latin typeface="+mn-lt"/>
          </a:endParaRPr>
        </a:p>
      </dgm:t>
    </dgm:pt>
    <dgm:pt modelId="{A43C91FC-CF61-496E-9183-9D3494F5A21C}">
      <dgm:prSet custT="1"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it-IT" sz="1600" b="1" i="0" u="none" kern="1200" cap="all" noProof="0" dirty="0" smtClean="0">
              <a:solidFill>
                <a:schemeClr val="accent3"/>
              </a:solidFill>
              <a:latin typeface="+mn-lt"/>
              <a:ea typeface="+mn-ea"/>
              <a:cs typeface="+mn-cs"/>
            </a:rPr>
            <a:t>scopo progetto</a:t>
          </a:r>
          <a:r>
            <a:rPr lang="it-IT" sz="1600" kern="1200" noProof="0" dirty="0">
              <a:solidFill>
                <a:schemeClr val="tx1"/>
              </a:solidFill>
              <a:latin typeface="+mn-lt"/>
            </a:rPr>
            <a:t/>
          </a:r>
          <a:br>
            <a:rPr lang="it-IT" sz="1600" kern="1200" noProof="0" dirty="0">
              <a:solidFill>
                <a:schemeClr val="tx1"/>
              </a:solidFill>
              <a:latin typeface="+mn-lt"/>
            </a:rPr>
          </a:br>
          <a:r>
            <a:rPr lang="it-IT" sz="1600" kern="1200" noProof="0" dirty="0" smtClean="0">
              <a:solidFill>
                <a:schemeClr val="tx1"/>
              </a:solidFill>
              <a:latin typeface="+mn-lt"/>
            </a:rPr>
            <a:t>Addestramento e classificazione di documenti</a:t>
          </a:r>
          <a:endParaRPr lang="it-IT" sz="1600" kern="1200" cap="none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gm:t>
    </dgm:pt>
    <dgm:pt modelId="{F1D537F3-CC2F-4C55-91E5-C93F3086BED1}" type="parTrans" cxnId="{D02027F7-6A35-4479-8F6F-CBCF18ED35D3}">
      <dgm:prSet/>
      <dgm:spPr/>
      <dgm:t>
        <a:bodyPr rtlCol="0"/>
        <a:lstStyle/>
        <a:p>
          <a:pPr rtl="0"/>
          <a:endParaRPr lang="it-IT" noProof="0" dirty="0">
            <a:latin typeface="+mn-lt"/>
          </a:endParaRPr>
        </a:p>
      </dgm:t>
    </dgm:pt>
    <dgm:pt modelId="{9C4CD417-9C03-4DAE-82E1-8B129445F60A}" type="sibTrans" cxnId="{D02027F7-6A35-4479-8F6F-CBCF18ED35D3}">
      <dgm:prSet/>
      <dgm:spPr/>
      <dgm:t>
        <a:bodyPr rtlCol="0"/>
        <a:lstStyle/>
        <a:p>
          <a:pPr rtl="0"/>
          <a:endParaRPr lang="it-IT" noProof="0" dirty="0">
            <a:latin typeface="+mn-lt"/>
          </a:endParaRPr>
        </a:p>
      </dgm:t>
    </dgm:pt>
    <dgm:pt modelId="{BBF80FC7-D448-4483-A6C9-4EAE4BE5CAF2}" type="pres">
      <dgm:prSet presAssocID="{23048C61-36D6-4B73-9AF4-D31B74104F82}" presName="root" presStyleCnt="0">
        <dgm:presLayoutVars>
          <dgm:dir/>
          <dgm:resizeHandles val="exact"/>
        </dgm:presLayoutVars>
      </dgm:prSet>
      <dgm:spPr/>
    </dgm:pt>
    <dgm:pt modelId="{1CB2887D-20AE-4102-930D-CD170E422C5F}" type="pres">
      <dgm:prSet presAssocID="{AF583F91-332F-4E72-A1E0-987BFD089F88}" presName="compNode" presStyleCnt="0"/>
      <dgm:spPr/>
    </dgm:pt>
    <dgm:pt modelId="{B99A65BE-757B-4D84-B5FE-48104FC06414}" type="pres">
      <dgm:prSet presAssocID="{AF583F91-332F-4E72-A1E0-987BFD089F88}" presName="iconBgRect" presStyleLbl="bgShp" presStyleIdx="0" presStyleCnt="3"/>
      <dgm:spPr>
        <a:prstGeom prst="rect">
          <a:avLst/>
        </a:prstGeom>
      </dgm:spPr>
    </dgm:pt>
    <dgm:pt modelId="{7EEB8DAD-99AC-4FE8-BD91-AB3BBD920121}" type="pres">
      <dgm:prSet presAssocID="{AF583F91-332F-4E72-A1E0-987BFD089F88}" presName="iconRect" presStyleLbl="node1" presStyleIdx="0" presStyleCnt="3"/>
      <dgm:spPr>
        <a:blipFill>
          <a:blip xmlns:r="http://schemas.openxmlformats.org/officeDocument/2006/relationships" r:embed="rId1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86FC1905-CC68-4E87-A989-7A09ED799ACD}" type="pres">
      <dgm:prSet presAssocID="{AF583F91-332F-4E72-A1E0-987BFD089F88}" presName="spaceRect" presStyleCnt="0"/>
      <dgm:spPr/>
    </dgm:pt>
    <dgm:pt modelId="{A2D6B74B-D7F6-461D-9A3E-29AE873A88E7}" type="pres">
      <dgm:prSet presAssocID="{AF583F91-332F-4E72-A1E0-987BFD089F88}" presName="textRect" presStyleLbl="revTx" presStyleIdx="0" presStyleCnt="3" custLinFactNeighborX="-1039" custLinFactNeighborY="-12062">
        <dgm:presLayoutVars>
          <dgm:chMax val="1"/>
          <dgm:chPref val="1"/>
        </dgm:presLayoutVars>
      </dgm:prSet>
      <dgm:spPr/>
      <dgm:t>
        <a:bodyPr/>
        <a:lstStyle/>
        <a:p>
          <a:endParaRPr lang="it-IT"/>
        </a:p>
      </dgm:t>
    </dgm:pt>
    <dgm:pt modelId="{C3C50DCF-AD83-48B8-84E3-B3AFA60C3F8D}" type="pres">
      <dgm:prSet presAssocID="{705CEAA8-675D-47C0-8F48-2F40A711E383}" presName="sibTrans" presStyleCnt="0"/>
      <dgm:spPr/>
    </dgm:pt>
    <dgm:pt modelId="{DDDA15A8-587D-4B5D-A7BE-FB262C0CAF4E}" type="pres">
      <dgm:prSet presAssocID="{520A53C9-ECE9-46F5-88D2-D48EC507F57E}" presName="compNode" presStyleCnt="0"/>
      <dgm:spPr/>
    </dgm:pt>
    <dgm:pt modelId="{ADBD35B6-559C-4E4F-9574-4BA9274B6091}" type="pres">
      <dgm:prSet presAssocID="{520A53C9-ECE9-46F5-88D2-D48EC507F57E}" presName="iconBgRect" presStyleLbl="bgShp" presStyleIdx="1" presStyleCnt="3"/>
      <dgm:spPr>
        <a:prstGeom prst="rect">
          <a:avLst/>
        </a:prstGeom>
      </dgm:spPr>
    </dgm:pt>
    <dgm:pt modelId="{B868A014-8E16-413C-B8AE-3003DEB6A9F2}" type="pres">
      <dgm:prSet presAssocID="{520A53C9-ECE9-46F5-88D2-D48EC507F57E}" presName="iconRect" presStyleLbl="node1" presStyleIdx="1" presStyleCnt="3"/>
      <dgm:spPr>
        <a:blipFill>
          <a:blip xmlns:r="http://schemas.openxmlformats.org/officeDocument/2006/relationships" r:embed="rId2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extLst/>
    </dgm:pt>
    <dgm:pt modelId="{E48EBF2C-CCD0-4E01-9A73-A0DE921C18F0}" type="pres">
      <dgm:prSet presAssocID="{520A53C9-ECE9-46F5-88D2-D48EC507F57E}" presName="spaceRect" presStyleCnt="0"/>
      <dgm:spPr/>
    </dgm:pt>
    <dgm:pt modelId="{0DCE97C5-E889-40B4-8BE0-94BAA197A527}" type="pres">
      <dgm:prSet presAssocID="{520A53C9-ECE9-46F5-88D2-D48EC507F57E}" presName="textRect" presStyleLbl="revTx" presStyleIdx="1" presStyleCnt="3" custScaleX="109470" custLinFactNeighborX="-1039" custLinFactNeighborY="-12167">
        <dgm:presLayoutVars>
          <dgm:chMax val="1"/>
          <dgm:chPref val="1"/>
        </dgm:presLayoutVars>
      </dgm:prSet>
      <dgm:spPr/>
      <dgm:t>
        <a:bodyPr/>
        <a:lstStyle/>
        <a:p>
          <a:endParaRPr lang="it-IT"/>
        </a:p>
      </dgm:t>
    </dgm:pt>
    <dgm:pt modelId="{28600D5A-B3F1-42A9-A790-B2733331BD58}" type="pres">
      <dgm:prSet presAssocID="{2B883F14-5874-45D7-94D5-8F5162A57A1C}" presName="sibTrans" presStyleCnt="0"/>
      <dgm:spPr/>
    </dgm:pt>
    <dgm:pt modelId="{3C2F591F-21C7-40A2-A2E8-34F1A4B1BD12}" type="pres">
      <dgm:prSet presAssocID="{A43C91FC-CF61-496E-9183-9D3494F5A21C}" presName="compNode" presStyleCnt="0"/>
      <dgm:spPr/>
    </dgm:pt>
    <dgm:pt modelId="{52DD5B11-FE57-4B46-9EB7-8C21EE2C8AE2}" type="pres">
      <dgm:prSet presAssocID="{A43C91FC-CF61-496E-9183-9D3494F5A21C}" presName="iconBgRect" presStyleLbl="bgShp" presStyleIdx="2" presStyleCnt="3"/>
      <dgm:spPr>
        <a:prstGeom prst="rect">
          <a:avLst/>
        </a:prstGeom>
      </dgm:spPr>
    </dgm:pt>
    <dgm:pt modelId="{3F6B37DC-6322-469F-B6AE-995913645FDE}" type="pres">
      <dgm:prSet presAssocID="{A43C91FC-CF61-496E-9183-9D3494F5A21C}" presName="iconRect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ternet"/>
        </a:ext>
      </dgm:extLst>
    </dgm:pt>
    <dgm:pt modelId="{A389AE66-CB65-4A3D-8FAE-2E94821067FE}" type="pres">
      <dgm:prSet presAssocID="{A43C91FC-CF61-496E-9183-9D3494F5A21C}" presName="spaceRect" presStyleCnt="0"/>
      <dgm:spPr/>
    </dgm:pt>
    <dgm:pt modelId="{B9CF36AB-6119-4D56-9AC2-21D4AD50BFDA}" type="pres">
      <dgm:prSet presAssocID="{A43C91FC-CF61-496E-9183-9D3494F5A21C}" presName="textRect" presStyleLbl="revTx" presStyleIdx="2" presStyleCnt="3" custLinFactNeighborX="-1039" custLinFactNeighborY="-12199">
        <dgm:presLayoutVars>
          <dgm:chMax val="1"/>
          <dgm:chPref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BB2EEF1A-0699-44E0-A122-D0D454991A77}" type="presOf" srcId="{A43C91FC-CF61-496E-9183-9D3494F5A21C}" destId="{B9CF36AB-6119-4D56-9AC2-21D4AD50BFDA}" srcOrd="0" destOrd="0" presId="urn:microsoft.com/office/officeart/2018/5/layout/IconCircleLabelList"/>
    <dgm:cxn modelId="{06F43257-D3EF-4021-8B4C-8FF549290723}" srcId="{23048C61-36D6-4B73-9AF4-D31B74104F82}" destId="{520A53C9-ECE9-46F5-88D2-D48EC507F57E}" srcOrd="1" destOrd="0" parTransId="{071F71CB-2E91-4706-8580-7A9507D3498C}" sibTransId="{2B883F14-5874-45D7-94D5-8F5162A57A1C}"/>
    <dgm:cxn modelId="{6771297A-2970-4E90-ADC1-0100E83CB39A}" type="presOf" srcId="{520A53C9-ECE9-46F5-88D2-D48EC507F57E}" destId="{0DCE97C5-E889-40B4-8BE0-94BAA197A527}" srcOrd="0" destOrd="0" presId="urn:microsoft.com/office/officeart/2018/5/layout/IconCircleLabelList"/>
    <dgm:cxn modelId="{A68E0B67-A0CF-423E-9B01-65F9A6E5BDCF}" srcId="{23048C61-36D6-4B73-9AF4-D31B74104F82}" destId="{AF583F91-332F-4E72-A1E0-987BFD089F88}" srcOrd="0" destOrd="0" parTransId="{64596A89-BBA0-45D0-8E22-7BBC2F943B47}" sibTransId="{705CEAA8-675D-47C0-8F48-2F40A711E383}"/>
    <dgm:cxn modelId="{FC3F51CD-7657-4489-8E88-A5CA15E5D7A0}" type="presOf" srcId="{23048C61-36D6-4B73-9AF4-D31B74104F82}" destId="{BBF80FC7-D448-4483-A6C9-4EAE4BE5CAF2}" srcOrd="0" destOrd="0" presId="urn:microsoft.com/office/officeart/2018/5/layout/IconCircleLabelList"/>
    <dgm:cxn modelId="{D02027F7-6A35-4479-8F6F-CBCF18ED35D3}" srcId="{23048C61-36D6-4B73-9AF4-D31B74104F82}" destId="{A43C91FC-CF61-496E-9183-9D3494F5A21C}" srcOrd="2" destOrd="0" parTransId="{F1D537F3-CC2F-4C55-91E5-C93F3086BED1}" sibTransId="{9C4CD417-9C03-4DAE-82E1-8B129445F60A}"/>
    <dgm:cxn modelId="{EA47E25A-D807-4258-BE80-98EC09B51F29}" type="presOf" srcId="{AF583F91-332F-4E72-A1E0-987BFD089F88}" destId="{A2D6B74B-D7F6-461D-9A3E-29AE873A88E7}" srcOrd="0" destOrd="0" presId="urn:microsoft.com/office/officeart/2018/5/layout/IconCircleLabelList"/>
    <dgm:cxn modelId="{9FA217F4-8241-44EC-B314-3AA090A1EC54}" type="presParOf" srcId="{BBF80FC7-D448-4483-A6C9-4EAE4BE5CAF2}" destId="{1CB2887D-20AE-4102-930D-CD170E422C5F}" srcOrd="0" destOrd="0" presId="urn:microsoft.com/office/officeart/2018/5/layout/IconCircleLabelList"/>
    <dgm:cxn modelId="{05B66A6C-49C3-4268-964E-97E08D44801F}" type="presParOf" srcId="{1CB2887D-20AE-4102-930D-CD170E422C5F}" destId="{B99A65BE-757B-4D84-B5FE-48104FC06414}" srcOrd="0" destOrd="0" presId="urn:microsoft.com/office/officeart/2018/5/layout/IconCircleLabelList"/>
    <dgm:cxn modelId="{AF9A5A6C-0D54-462C-9C37-B647B4D9FC9C}" type="presParOf" srcId="{1CB2887D-20AE-4102-930D-CD170E422C5F}" destId="{7EEB8DAD-99AC-4FE8-BD91-AB3BBD920121}" srcOrd="1" destOrd="0" presId="urn:microsoft.com/office/officeart/2018/5/layout/IconCircleLabelList"/>
    <dgm:cxn modelId="{87B95D43-D3F0-4FEB-8F13-4D03E23BEFE3}" type="presParOf" srcId="{1CB2887D-20AE-4102-930D-CD170E422C5F}" destId="{86FC1905-CC68-4E87-A989-7A09ED799ACD}" srcOrd="2" destOrd="0" presId="urn:microsoft.com/office/officeart/2018/5/layout/IconCircleLabelList"/>
    <dgm:cxn modelId="{44F3A194-DEE5-462F-BD40-1DA08EC88AE8}" type="presParOf" srcId="{1CB2887D-20AE-4102-930D-CD170E422C5F}" destId="{A2D6B74B-D7F6-461D-9A3E-29AE873A88E7}" srcOrd="3" destOrd="0" presId="urn:microsoft.com/office/officeart/2018/5/layout/IconCircleLabelList"/>
    <dgm:cxn modelId="{DAEDB735-55F0-4879-91EB-CD364E56AF04}" type="presParOf" srcId="{BBF80FC7-D448-4483-A6C9-4EAE4BE5CAF2}" destId="{C3C50DCF-AD83-48B8-84E3-B3AFA60C3F8D}" srcOrd="1" destOrd="0" presId="urn:microsoft.com/office/officeart/2018/5/layout/IconCircleLabelList"/>
    <dgm:cxn modelId="{7940EDBB-387D-46F7-9EA4-095CC5FEAE46}" type="presParOf" srcId="{BBF80FC7-D448-4483-A6C9-4EAE4BE5CAF2}" destId="{DDDA15A8-587D-4B5D-A7BE-FB262C0CAF4E}" srcOrd="2" destOrd="0" presId="urn:microsoft.com/office/officeart/2018/5/layout/IconCircleLabelList"/>
    <dgm:cxn modelId="{E41DBD15-A12C-4F33-8E1B-3384DAE4A505}" type="presParOf" srcId="{DDDA15A8-587D-4B5D-A7BE-FB262C0CAF4E}" destId="{ADBD35B6-559C-4E4F-9574-4BA9274B6091}" srcOrd="0" destOrd="0" presId="urn:microsoft.com/office/officeart/2018/5/layout/IconCircleLabelList"/>
    <dgm:cxn modelId="{00D167CE-8B3B-4A1F-A9C4-DED00E080CD6}" type="presParOf" srcId="{DDDA15A8-587D-4B5D-A7BE-FB262C0CAF4E}" destId="{B868A014-8E16-413C-B8AE-3003DEB6A9F2}" srcOrd="1" destOrd="0" presId="urn:microsoft.com/office/officeart/2018/5/layout/IconCircleLabelList"/>
    <dgm:cxn modelId="{C12E3D4B-D0C8-4E4D-BBA1-A6B3C2461E6B}" type="presParOf" srcId="{DDDA15A8-587D-4B5D-A7BE-FB262C0CAF4E}" destId="{E48EBF2C-CCD0-4E01-9A73-A0DE921C18F0}" srcOrd="2" destOrd="0" presId="urn:microsoft.com/office/officeart/2018/5/layout/IconCircleLabelList"/>
    <dgm:cxn modelId="{09D3F988-DE5C-4590-89EA-E8FADCA7EE79}" type="presParOf" srcId="{DDDA15A8-587D-4B5D-A7BE-FB262C0CAF4E}" destId="{0DCE97C5-E889-40B4-8BE0-94BAA197A527}" srcOrd="3" destOrd="0" presId="urn:microsoft.com/office/officeart/2018/5/layout/IconCircleLabelList"/>
    <dgm:cxn modelId="{E8F9F494-A783-4B1C-B1C8-E427C8B6AB51}" type="presParOf" srcId="{BBF80FC7-D448-4483-A6C9-4EAE4BE5CAF2}" destId="{28600D5A-B3F1-42A9-A790-B2733331BD58}" srcOrd="3" destOrd="0" presId="urn:microsoft.com/office/officeart/2018/5/layout/IconCircleLabelList"/>
    <dgm:cxn modelId="{C377E0B1-63E2-4C77-9CE8-2CD460AB775C}" type="presParOf" srcId="{BBF80FC7-D448-4483-A6C9-4EAE4BE5CAF2}" destId="{3C2F591F-21C7-40A2-A2E8-34F1A4B1BD12}" srcOrd="4" destOrd="0" presId="urn:microsoft.com/office/officeart/2018/5/layout/IconCircleLabelList"/>
    <dgm:cxn modelId="{BE88F015-287C-4FF1-8AC5-3A6D928581E0}" type="presParOf" srcId="{3C2F591F-21C7-40A2-A2E8-34F1A4B1BD12}" destId="{52DD5B11-FE57-4B46-9EB7-8C21EE2C8AE2}" srcOrd="0" destOrd="0" presId="urn:microsoft.com/office/officeart/2018/5/layout/IconCircleLabelList"/>
    <dgm:cxn modelId="{9E4DC768-526D-426C-9304-FC053E8F0AD2}" type="presParOf" srcId="{3C2F591F-21C7-40A2-A2E8-34F1A4B1BD12}" destId="{3F6B37DC-6322-469F-B6AE-995913645FDE}" srcOrd="1" destOrd="0" presId="urn:microsoft.com/office/officeart/2018/5/layout/IconCircleLabelList"/>
    <dgm:cxn modelId="{36DE431B-64DD-413C-9A29-5C2B290FF76B}" type="presParOf" srcId="{3C2F591F-21C7-40A2-A2E8-34F1A4B1BD12}" destId="{A389AE66-CB65-4A3D-8FAE-2E94821067FE}" srcOrd="2" destOrd="0" presId="urn:microsoft.com/office/officeart/2018/5/layout/IconCircleLabelList"/>
    <dgm:cxn modelId="{389F1BFF-9F04-4DF5-84DE-CFAD3ED4F97D}" type="presParOf" srcId="{3C2F591F-21C7-40A2-A2E8-34F1A4B1BD12}" destId="{B9CF36AB-6119-4D56-9AC2-21D4AD50BFD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9A65BE-757B-4D84-B5FE-48104FC06414}">
      <dsp:nvSpPr>
        <dsp:cNvPr id="0" name=""/>
        <dsp:cNvSpPr/>
      </dsp:nvSpPr>
      <dsp:spPr>
        <a:xfrm>
          <a:off x="389977" y="750768"/>
          <a:ext cx="1166625" cy="116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B8DAD-99AC-4FE8-BD91-AB3BBD920121}">
      <dsp:nvSpPr>
        <dsp:cNvPr id="0" name=""/>
        <dsp:cNvSpPr/>
      </dsp:nvSpPr>
      <dsp:spPr>
        <a:xfrm>
          <a:off x="638602" y="999393"/>
          <a:ext cx="669375" cy="669375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6B74B-D7F6-461D-9A3E-29AE873A88E7}">
      <dsp:nvSpPr>
        <dsp:cNvPr id="0" name=""/>
        <dsp:cNvSpPr/>
      </dsp:nvSpPr>
      <dsp:spPr>
        <a:xfrm>
          <a:off x="0" y="2067383"/>
          <a:ext cx="1912500" cy="176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1600" b="1" i="0" u="none" kern="1200" noProof="0" dirty="0" err="1" smtClean="0">
              <a:solidFill>
                <a:schemeClr val="accent3"/>
              </a:solidFill>
              <a:latin typeface="+mn-lt"/>
            </a:rPr>
            <a:t>Kaggle</a:t>
          </a:r>
          <a:r>
            <a:rPr lang="it-IT" sz="1600" b="1" i="0" u="none" kern="1200" noProof="0" dirty="0" smtClean="0">
              <a:solidFill>
                <a:schemeClr val="accent3"/>
              </a:solidFill>
              <a:latin typeface="+mn-lt"/>
            </a:rPr>
            <a:t> </a:t>
          </a:r>
          <a:r>
            <a:rPr lang="it-IT" sz="1600" b="1" i="0" u="none" kern="1200" noProof="0" dirty="0" err="1" smtClean="0">
              <a:solidFill>
                <a:schemeClr val="accent3"/>
              </a:solidFill>
              <a:latin typeface="+mn-lt"/>
            </a:rPr>
            <a:t>dataset</a:t>
          </a:r>
          <a:r>
            <a:rPr lang="it-IT" sz="1600" b="1" i="0" u="none" kern="1200" noProof="0" dirty="0">
              <a:solidFill>
                <a:schemeClr val="tx1"/>
              </a:solidFill>
              <a:latin typeface="+mn-lt"/>
            </a:rPr>
            <a:t/>
          </a:r>
          <a:br>
            <a:rPr lang="it-IT" sz="1600" b="1" i="0" u="none" kern="1200" noProof="0" dirty="0">
              <a:solidFill>
                <a:schemeClr val="tx1"/>
              </a:solidFill>
              <a:latin typeface="+mn-lt"/>
            </a:rPr>
          </a:br>
          <a:r>
            <a:rPr lang="it-IT" sz="1600" b="0" i="0" u="none" kern="1200" noProof="0" dirty="0" err="1" smtClean="0">
              <a:solidFill>
                <a:schemeClr val="tx1"/>
              </a:solidFill>
              <a:latin typeface="+mn-lt"/>
            </a:rPr>
            <a:t>dataset</a:t>
          </a:r>
          <a:r>
            <a:rPr lang="it-IT" sz="1600" b="0" i="0" u="none" kern="1200" noProof="0" dirty="0" smtClean="0">
              <a:solidFill>
                <a:schemeClr val="tx1"/>
              </a:solidFill>
              <a:latin typeface="+mn-lt"/>
            </a:rPr>
            <a:t> con immagini di varie tipologie di documenti</a:t>
          </a:r>
          <a:endParaRPr lang="it-IT" sz="1600" b="0" kern="1200" noProof="0" dirty="0">
            <a:solidFill>
              <a:schemeClr val="tx1"/>
            </a:solidFill>
            <a:latin typeface="+mn-lt"/>
          </a:endParaRPr>
        </a:p>
      </dsp:txBody>
      <dsp:txXfrm>
        <a:off x="0" y="2067383"/>
        <a:ext cx="1912500" cy="1769062"/>
      </dsp:txXfrm>
    </dsp:sp>
    <dsp:sp modelId="{ADBD35B6-559C-4E4F-9574-4BA9274B6091}">
      <dsp:nvSpPr>
        <dsp:cNvPr id="0" name=""/>
        <dsp:cNvSpPr/>
      </dsp:nvSpPr>
      <dsp:spPr>
        <a:xfrm>
          <a:off x="2727721" y="750768"/>
          <a:ext cx="1166625" cy="116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8A014-8E16-413C-B8AE-3003DEB6A9F2}">
      <dsp:nvSpPr>
        <dsp:cNvPr id="0" name=""/>
        <dsp:cNvSpPr/>
      </dsp:nvSpPr>
      <dsp:spPr>
        <a:xfrm>
          <a:off x="2976346" y="999393"/>
          <a:ext cx="669375" cy="669375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bg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bg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CE97C5-E889-40B4-8BE0-94BAA197A527}">
      <dsp:nvSpPr>
        <dsp:cNvPr id="0" name=""/>
        <dsp:cNvSpPr/>
      </dsp:nvSpPr>
      <dsp:spPr>
        <a:xfrm>
          <a:off x="2244356" y="2065526"/>
          <a:ext cx="2093613" cy="176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1600" b="1" i="0" u="none" kern="1200" cap="all" noProof="0" dirty="0" smtClean="0">
              <a:solidFill>
                <a:schemeClr val="accent3"/>
              </a:solidFill>
              <a:latin typeface="+mn-lt"/>
              <a:ea typeface="+mn-ea"/>
              <a:cs typeface="+mn-cs"/>
            </a:rPr>
            <a:t>Composizione</a:t>
          </a:r>
          <a:r>
            <a:rPr lang="it-IT" sz="1600" kern="1200" noProof="0" dirty="0" smtClean="0">
              <a:solidFill>
                <a:schemeClr val="tx1"/>
              </a:solidFill>
              <a:latin typeface="+mn-lt"/>
            </a:rPr>
            <a:t/>
          </a:r>
          <a:br>
            <a:rPr lang="it-IT" sz="1600" kern="1200" noProof="0" dirty="0" smtClean="0">
              <a:solidFill>
                <a:schemeClr val="tx1"/>
              </a:solidFill>
              <a:latin typeface="+mn-lt"/>
            </a:rPr>
          </a:br>
          <a:r>
            <a:rPr lang="it-IT" sz="1600" kern="1200" noProof="0" dirty="0" smtClean="0">
              <a:solidFill>
                <a:schemeClr val="tx1"/>
              </a:solidFill>
              <a:latin typeface="+mn-lt"/>
            </a:rPr>
            <a:t>3 categorie di file</a:t>
          </a:r>
        </a:p>
        <a:p>
          <a:pPr lvl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1600" kern="1200" cap="none" noProof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55 Immagini email</a:t>
          </a:r>
        </a:p>
        <a:p>
          <a:pPr lvl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1600" kern="1200" cap="none" noProof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55 Immagini </a:t>
          </a:r>
          <a:r>
            <a:rPr lang="it-IT" sz="1600" kern="1200" cap="none" noProof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resume</a:t>
          </a:r>
          <a:endParaRPr lang="it-IT" sz="1600" kern="1200" cap="none" noProof="0" dirty="0" smtClean="0">
            <a:solidFill>
              <a:schemeClr val="tx1"/>
            </a:solidFill>
            <a:latin typeface="+mn-lt"/>
            <a:ea typeface="+mn-ea"/>
            <a:cs typeface="+mn-cs"/>
          </a:endParaRPr>
        </a:p>
        <a:p>
          <a:pPr lvl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1600" kern="1200" cap="none" noProof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55 Immagini </a:t>
          </a:r>
          <a:r>
            <a:rPr lang="it-IT" sz="1600" kern="1200" cap="none" noProof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scientific</a:t>
          </a:r>
          <a:r>
            <a:rPr lang="it-IT" sz="1600" kern="1200" cap="none" noProof="0" dirty="0" smtClean="0">
              <a:solidFill>
                <a:schemeClr val="tx1"/>
              </a:solidFill>
              <a:latin typeface="+mn-lt"/>
              <a:ea typeface="+mn-ea"/>
              <a:cs typeface="+mn-cs"/>
            </a:rPr>
            <a:t> </a:t>
          </a:r>
          <a:r>
            <a:rPr lang="it-IT" sz="1600" kern="1200" cap="none" noProof="0" dirty="0" err="1" smtClean="0">
              <a:solidFill>
                <a:schemeClr val="tx1"/>
              </a:solidFill>
              <a:latin typeface="+mn-lt"/>
              <a:ea typeface="+mn-ea"/>
              <a:cs typeface="+mn-cs"/>
            </a:rPr>
            <a:t>publication</a:t>
          </a:r>
          <a:endParaRPr lang="it-IT" sz="1600" kern="1200" cap="none" noProof="0" dirty="0">
            <a:solidFill>
              <a:schemeClr val="tx1"/>
            </a:solidFill>
            <a:latin typeface="+mn-lt"/>
            <a:ea typeface="+mn-ea"/>
            <a:cs typeface="+mn-cs"/>
          </a:endParaRPr>
        </a:p>
      </dsp:txBody>
      <dsp:txXfrm>
        <a:off x="2244356" y="2065526"/>
        <a:ext cx="2093613" cy="1769062"/>
      </dsp:txXfrm>
    </dsp:sp>
    <dsp:sp modelId="{52DD5B11-FE57-4B46-9EB7-8C21EE2C8AE2}">
      <dsp:nvSpPr>
        <dsp:cNvPr id="0" name=""/>
        <dsp:cNvSpPr/>
      </dsp:nvSpPr>
      <dsp:spPr>
        <a:xfrm>
          <a:off x="5065465" y="750768"/>
          <a:ext cx="1166625" cy="116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6B37DC-6322-469F-B6AE-995913645FDE}">
      <dsp:nvSpPr>
        <dsp:cNvPr id="0" name=""/>
        <dsp:cNvSpPr/>
      </dsp:nvSpPr>
      <dsp:spPr>
        <a:xfrm>
          <a:off x="5314090" y="999393"/>
          <a:ext cx="669375" cy="669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a:blipFill>
        <a:ln w="19050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CF36AB-6119-4D56-9AC2-21D4AD50BFDA}">
      <dsp:nvSpPr>
        <dsp:cNvPr id="0" name=""/>
        <dsp:cNvSpPr/>
      </dsp:nvSpPr>
      <dsp:spPr>
        <a:xfrm>
          <a:off x="4672657" y="2064960"/>
          <a:ext cx="1912500" cy="1769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lvl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it-IT" sz="1600" b="1" i="0" u="none" kern="1200" cap="all" noProof="0" dirty="0" smtClean="0">
              <a:solidFill>
                <a:schemeClr val="accent3"/>
              </a:solidFill>
              <a:latin typeface="+mn-lt"/>
              <a:ea typeface="+mn-ea"/>
              <a:cs typeface="+mn-cs"/>
            </a:rPr>
            <a:t>scopo progetto</a:t>
          </a:r>
          <a:r>
            <a:rPr lang="it-IT" sz="1600" kern="1200" noProof="0" dirty="0">
              <a:solidFill>
                <a:schemeClr val="tx1"/>
              </a:solidFill>
              <a:latin typeface="+mn-lt"/>
            </a:rPr>
            <a:t/>
          </a:r>
          <a:br>
            <a:rPr lang="it-IT" sz="1600" kern="1200" noProof="0" dirty="0">
              <a:solidFill>
                <a:schemeClr val="tx1"/>
              </a:solidFill>
              <a:latin typeface="+mn-lt"/>
            </a:rPr>
          </a:br>
          <a:r>
            <a:rPr lang="it-IT" sz="1600" kern="1200" noProof="0" dirty="0" smtClean="0">
              <a:solidFill>
                <a:schemeClr val="tx1"/>
              </a:solidFill>
              <a:latin typeface="+mn-lt"/>
            </a:rPr>
            <a:t>Addestramento e classificazione di documenti</a:t>
          </a:r>
          <a:endParaRPr lang="it-IT" sz="1600" kern="1200" cap="none" noProof="0" dirty="0">
            <a:solidFill>
              <a:prstClr val="white"/>
            </a:solidFill>
            <a:latin typeface="+mn-lt"/>
            <a:ea typeface="+mn-ea"/>
            <a:cs typeface="+mn-cs"/>
          </a:endParaRPr>
        </a:p>
      </dsp:txBody>
      <dsp:txXfrm>
        <a:off x="4672657" y="2064960"/>
        <a:ext cx="1912500" cy="1769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xmlns="" id="{2A35B104-3A5C-483E-9028-58864690E2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xmlns="" id="{3C52FBDE-55BB-4164-B983-FEE12D6E7D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844C53-1F78-49B6-8757-E13BD9B3B8F8}" type="datetime1">
              <a:rPr lang="it-IT" smtClean="0"/>
              <a:t>16/01/2024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xmlns="" id="{233E6156-0508-4199-8541-E6EAAA19FAF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40D63685-56CE-498A-9E3E-E2491472442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8710B-E091-4677-A084-760988ADC56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337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D5BD9B-8661-416B-ADE9-C033F96A0167}" type="datetime1">
              <a:rPr lang="it-IT" smtClean="0"/>
              <a:pPr/>
              <a:t>16/01/2024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 dirty="0"/>
              <a:t>Modificare gli stili del testo dello schema</a:t>
            </a:r>
          </a:p>
          <a:p>
            <a:pPr lvl="1"/>
            <a:r>
              <a:rPr lang="it-IT" noProof="0" dirty="0"/>
              <a:t>Secondo livello</a:t>
            </a:r>
          </a:p>
          <a:p>
            <a:pPr lvl="2"/>
            <a:r>
              <a:rPr lang="it-IT" noProof="0" dirty="0"/>
              <a:t>Terzo livello</a:t>
            </a:r>
          </a:p>
          <a:p>
            <a:pPr lvl="3"/>
            <a:r>
              <a:rPr lang="it-IT" noProof="0" dirty="0"/>
              <a:t>Quarto livello</a:t>
            </a:r>
          </a:p>
          <a:p>
            <a:pPr lvl="4"/>
            <a:r>
              <a:rPr lang="it-IT" noProof="0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C0CF4A-5911-42AA-8F47-7252472FF358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35095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0CF4A-5911-42AA-8F47-7252472FF358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256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0CF4A-5911-42AA-8F47-7252472FF358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98098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0CF4A-5911-42AA-8F47-7252472FF358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6487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0CF4A-5911-42AA-8F47-7252472FF358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722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0CF4A-5911-42AA-8F47-7252472FF358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5068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0CF4A-5911-42AA-8F47-7252472FF358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8374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0CF4A-5911-42AA-8F47-7252472FF358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007125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0CF4A-5911-42AA-8F47-7252472FF358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129796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0CF4A-5911-42AA-8F47-7252472FF358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378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 anchor="b"/>
          <a:lstStyle>
            <a:lvl1pPr>
              <a:defRPr sz="720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 noProof="0" smtClean="0"/>
              <a:t>Fare clic per modificare lo stile del sottotitolo dello schema</a:t>
            </a:r>
            <a:endParaRPr lang="it-IT" noProof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149FDF-1399-4DC5-A571-A896502E7F88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04DEBE-D4D8-4DA7-9937-5F949B29CE32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CBAD5A-5612-4CE9-AE43-4BF19765ACF3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 rtlCol="0"/>
          <a:lstStyle>
            <a:lvl1pPr>
              <a:defRPr sz="480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14" name="Segnaposto testo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797B20-1A28-4668-AA79-72A145725984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9" name="Casella di testo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"</a:t>
            </a:r>
          </a:p>
        </p:txBody>
      </p:sp>
      <p:sp>
        <p:nvSpPr>
          <p:cNvPr id="13" name="Casella di testo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 rtl="0"/>
            <a:r>
              <a:rPr lang="it-IT" noProof="0"/>
              <a:t>"</a:t>
            </a:r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rtlCol="0"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36E86D-D320-475A-8D94-E73324126C31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6" name="Segnaposto testo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9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4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0" name="Segnaposto testo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cxnSp>
        <p:nvCxnSpPr>
          <p:cNvPr id="17" name="Connettore dirit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01B26C-11E7-415D-862E-0B8C54B9AAA4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420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29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/>
          </a:p>
        </p:txBody>
      </p:sp>
      <p:sp>
        <p:nvSpPr>
          <p:cNvPr id="22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0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/>
          </a:p>
        </p:txBody>
      </p:sp>
      <p:sp>
        <p:nvSpPr>
          <p:cNvPr id="23" name="Segnaposto testo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14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31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/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cxnSp>
        <p:nvCxnSpPr>
          <p:cNvPr id="17" name="Connettore diritto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FB0808E-C09C-4870-A31B-DF77BAE7D2AF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4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 anchorCtr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97D3EC-BFB4-4413-AD41-18A716AC75DC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rtlCol="0" anchor="b" anchorCtr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282F18-9B7F-47E6-B337-EF2106FE9879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2EB81C-2268-41E4-84BF-3A808C567822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rtlCol="0" anchor="b"/>
          <a:lstStyle>
            <a:lvl1pPr algn="l">
              <a:defRPr sz="4000" b="0" cap="none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rtlCol="0"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BAC208-29EF-46A1-B005-BBBD279C4525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CAFCA7-0CCE-4635-A032-5F338A86290B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1A7808-8AF6-4D75-A753-ABDDAC1EF13F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7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6949876-9CD9-4246-8444-28FCC61C750C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AE88DEE-736B-46C0-B853-B1BF71F02AA4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rtlCol="0" anchor="b"/>
          <a:lstStyle>
            <a:lvl1pPr algn="l">
              <a:defRPr sz="2400" b="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 rtlCol="0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7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E43634-687C-46AD-B939-80E4FB0D72B5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rtlCol="0" anchor="b">
            <a:normAutofit/>
          </a:bodyPr>
          <a:lstStyle>
            <a:lvl1pPr algn="l">
              <a:defRPr sz="3600" b="0"/>
            </a:lvl1pPr>
          </a:lstStyle>
          <a:p>
            <a:pPr rtl="0"/>
            <a:r>
              <a:rPr lang="it-IT" noProof="0" smtClean="0"/>
              <a:t>Fare clic per modificare lo stile del titolo</a:t>
            </a:r>
            <a:endParaRPr lang="it-IT" noProof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 noProof="0" smtClean="0"/>
              <a:t>Fare clic sull'icona per inserire un'immagine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3245F0-1B0B-4218-8FF8-6E84B95FE2D5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e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ttangolo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fld id="{5FB64783-A89E-451F-B01D-6945890EC826}" type="datetime1">
              <a:rPr lang="it-IT" noProof="0" smtClean="0"/>
              <a:t>16/01/2024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57F1E4F-1CFF-5643-939E-02111984F565}" type="slidenum">
              <a:rPr lang="it-IT" noProof="0" smtClean="0"/>
              <a:t>‹N›</a:t>
            </a:fld>
            <a:endParaRPr lang="it-IT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11" Type="http://schemas.openxmlformats.org/officeDocument/2006/relationships/diagramQuickStyle" Target="../diagrams/quickStyle1.xml"/><Relationship Id="rId5" Type="http://schemas.openxmlformats.org/officeDocument/2006/relationships/image" Target="../media/image3.png"/><Relationship Id="rId10" Type="http://schemas.openxmlformats.org/officeDocument/2006/relationships/diagramLayout" Target="../diagrams/layout1.xml"/><Relationship Id="rId4" Type="http://schemas.openxmlformats.org/officeDocument/2006/relationships/image" Target="../media/image2.png"/><Relationship Id="rId9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collegamenti a catena">
            <a:extLst>
              <a:ext uri="{FF2B5EF4-FFF2-40B4-BE49-F238E27FC236}">
                <a16:creationId xmlns:a16="http://schemas.microsoft.com/office/drawing/2014/main" xmlns="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23391" r="9091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xmlns="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it-IT" u="sng" dirty="0" smtClean="0"/>
              <a:t>DOCUMENT</a:t>
            </a:r>
            <a:r>
              <a:rPr lang="it-IT" dirty="0" smtClean="0"/>
              <a:t/>
            </a:r>
            <a:br>
              <a:rPr lang="it-IT" dirty="0" smtClean="0"/>
            </a:br>
            <a:r>
              <a:rPr lang="it-IT" dirty="0" smtClean="0"/>
              <a:t>CLASSIFICATION</a:t>
            </a: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 smtClean="0"/>
              <a:t>maSSIMO</a:t>
            </a:r>
            <a:r>
              <a:rPr lang="it-IT" dirty="0" smtClean="0"/>
              <a:t> </a:t>
            </a:r>
            <a:r>
              <a:rPr lang="it-IT" dirty="0" err="1" smtClean="0"/>
              <a:t>caSO</a:t>
            </a:r>
            <a:r>
              <a:rPr lang="it-IT" dirty="0" smtClean="0"/>
              <a:t>  - MACHINE LEARNING ADVANCED </a:t>
            </a:r>
            <a:r>
              <a:rPr lang="it-IT" dirty="0" err="1" smtClean="0"/>
              <a:t>Models</a:t>
            </a:r>
            <a:endParaRPr lang="it-IT" dirty="0" smtClean="0"/>
          </a:p>
          <a:p>
            <a:pPr rtl="0"/>
            <a:r>
              <a:rPr lang="it-IT" dirty="0" smtClean="0"/>
              <a:t>17/01/2024</a:t>
            </a:r>
            <a:endParaRPr lang="it-IT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xmlns="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modello astratto">
            <a:extLst>
              <a:ext uri="{FF2B5EF4-FFF2-40B4-BE49-F238E27FC236}">
                <a16:creationId xmlns:a16="http://schemas.microsoft.com/office/drawing/2014/main" xmlns="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  <a:extLst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olo 11">
            <a:extLst>
              <a:ext uri="{FF2B5EF4-FFF2-40B4-BE49-F238E27FC236}">
                <a16:creationId xmlns:a16="http://schemas.microsoft.com/office/drawing/2014/main" xmlns="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Grazie!</a:t>
            </a:r>
          </a:p>
        </p:txBody>
      </p:sp>
      <p:sp>
        <p:nvSpPr>
          <p:cNvPr id="13" name="Sottotitolo 12">
            <a:extLst>
              <a:ext uri="{FF2B5EF4-FFF2-40B4-BE49-F238E27FC236}">
                <a16:creationId xmlns:a16="http://schemas.microsoft.com/office/drawing/2014/main" xmlns="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 smtClean="0"/>
              <a:t>Document</a:t>
            </a:r>
            <a:r>
              <a:rPr lang="it-IT" dirty="0"/>
              <a:t> </a:t>
            </a:r>
            <a:r>
              <a:rPr lang="it-IT" dirty="0" err="1" smtClean="0"/>
              <a:t>classification</a:t>
            </a:r>
            <a:r>
              <a:rPr lang="it-IT" dirty="0" smtClean="0"/>
              <a:t> </a:t>
            </a:r>
            <a:r>
              <a:rPr lang="it-IT" dirty="0" err="1" smtClean="0"/>
              <a:t>project</a:t>
            </a:r>
            <a:endParaRPr lang="it-IT" dirty="0"/>
          </a:p>
        </p:txBody>
      </p:sp>
      <p:sp>
        <p:nvSpPr>
          <p:cNvPr id="57" name="Rettangolo 56">
            <a:extLst>
              <a:ext uri="{FF2B5EF4-FFF2-40B4-BE49-F238E27FC236}">
                <a16:creationId xmlns:a16="http://schemas.microsoft.com/office/drawing/2014/main" xmlns="" id="{318E9D62-7BA3-4D5E-8915-0D0E8661E3D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magine 124">
            <a:extLst>
              <a:ext uri="{FF2B5EF4-FFF2-40B4-BE49-F238E27FC236}">
                <a16:creationId xmlns:a16="http://schemas.microsoft.com/office/drawing/2014/main" xmlns="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magine 126">
            <a:extLst>
              <a:ext uri="{FF2B5EF4-FFF2-40B4-BE49-F238E27FC236}">
                <a16:creationId xmlns:a16="http://schemas.microsoft.com/office/drawing/2014/main" xmlns="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Ovale 128">
            <a:extLst>
              <a:ext uri="{FF2B5EF4-FFF2-40B4-BE49-F238E27FC236}">
                <a16:creationId xmlns:a16="http://schemas.microsoft.com/office/drawing/2014/main" xmlns="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magine 130">
            <a:extLst>
              <a:ext uri="{FF2B5EF4-FFF2-40B4-BE49-F238E27FC236}">
                <a16:creationId xmlns:a16="http://schemas.microsoft.com/office/drawing/2014/main" xmlns="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magine 132">
            <a:extLst>
              <a:ext uri="{FF2B5EF4-FFF2-40B4-BE49-F238E27FC236}">
                <a16:creationId xmlns:a16="http://schemas.microsoft.com/office/drawing/2014/main" xmlns="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ttangolo 134">
            <a:extLst>
              <a:ext uri="{FF2B5EF4-FFF2-40B4-BE49-F238E27FC236}">
                <a16:creationId xmlns:a16="http://schemas.microsoft.com/office/drawing/2014/main" xmlns="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Segnaposto contenuto 13" descr="forma geometrica sullo sfondo di cerchi e linee">
            <a:extLst>
              <a:ext uri="{FF2B5EF4-FFF2-40B4-BE49-F238E27FC236}">
                <a16:creationId xmlns:a16="http://schemas.microsoft.com/office/drawing/2014/main" xmlns="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Rettangolo 136">
            <a:extLst>
              <a:ext uri="{FF2B5EF4-FFF2-40B4-BE49-F238E27FC236}">
                <a16:creationId xmlns:a16="http://schemas.microsoft.com/office/drawing/2014/main" xmlns="" id="{529DF628-3DC1-41BF-9730-E680D7FC23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it-IT" sz="3200" dirty="0" smtClean="0">
                <a:solidFill>
                  <a:schemeClr val="bg1"/>
                </a:solidFill>
              </a:rPr>
              <a:t>Esplorazione del </a:t>
            </a:r>
            <a:r>
              <a:rPr lang="it-IT" sz="3200" dirty="0" err="1" smtClean="0">
                <a:solidFill>
                  <a:schemeClr val="bg1"/>
                </a:solidFill>
              </a:rPr>
              <a:t>dataset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139" name="Rettangolo 138">
            <a:extLst>
              <a:ext uri="{FF2B5EF4-FFF2-40B4-BE49-F238E27FC236}">
                <a16:creationId xmlns:a16="http://schemas.microsoft.com/office/drawing/2014/main" xmlns="" id="{623695FD-17A6-460C-AFB4-A56F8DFB4E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3352800" y="1295400"/>
            <a:ext cx="7772400" cy="55626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graphicFrame>
        <p:nvGraphicFramePr>
          <p:cNvPr id="32" name="Segnaposto contenuto 2" descr="Icone SmartArt">
            <a:extLst>
              <a:ext uri="{FF2B5EF4-FFF2-40B4-BE49-F238E27FC236}">
                <a16:creationId xmlns:a16="http://schemas.microsoft.com/office/drawing/2014/main" xmlns="" id="{CC0DEB3A-86E9-4629-8C70-D35F4A9800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8424051"/>
              </p:ext>
            </p:extLst>
          </p:nvPr>
        </p:nvGraphicFramePr>
        <p:xfrm>
          <a:off x="3947961" y="1956619"/>
          <a:ext cx="6622068" cy="4800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868561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CB3DC570-72AC-45BE-BB60-458EBBAC8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989" y="80239"/>
            <a:ext cx="9404723" cy="645318"/>
          </a:xfrm>
        </p:spPr>
        <p:txBody>
          <a:bodyPr rtlCol="0"/>
          <a:lstStyle/>
          <a:p>
            <a:pPr rtl="0"/>
            <a:r>
              <a:rPr lang="it-IT" sz="3200" dirty="0" smtClean="0"/>
              <a:t>ESEMPI DI DATI</a:t>
            </a:r>
            <a:endParaRPr lang="it-IT" sz="3200" dirty="0"/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" y="1808921"/>
            <a:ext cx="3598140" cy="4772070"/>
          </a:xfr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156" y="1808921"/>
            <a:ext cx="3598140" cy="477207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077" y="1808921"/>
            <a:ext cx="3689653" cy="4760843"/>
          </a:xfrm>
          <a:prstGeom prst="rect">
            <a:avLst/>
          </a:prstGeom>
        </p:spPr>
      </p:pic>
      <p:sp>
        <p:nvSpPr>
          <p:cNvPr id="10" name="Segnaposto testo 4"/>
          <p:cNvSpPr txBox="1">
            <a:spLocks/>
          </p:cNvSpPr>
          <p:nvPr/>
        </p:nvSpPr>
        <p:spPr>
          <a:xfrm>
            <a:off x="288235" y="1232659"/>
            <a:ext cx="3598140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smtClean="0"/>
              <a:t>Email</a:t>
            </a:r>
            <a:endParaRPr lang="it-IT" dirty="0"/>
          </a:p>
        </p:txBody>
      </p:sp>
      <p:sp>
        <p:nvSpPr>
          <p:cNvPr id="11" name="Segnaposto testo 4"/>
          <p:cNvSpPr txBox="1">
            <a:spLocks/>
          </p:cNvSpPr>
          <p:nvPr/>
        </p:nvSpPr>
        <p:spPr>
          <a:xfrm>
            <a:off x="4283156" y="1232659"/>
            <a:ext cx="3598140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err="1" smtClean="0"/>
              <a:t>Resume</a:t>
            </a:r>
            <a:endParaRPr lang="it-IT" dirty="0"/>
          </a:p>
        </p:txBody>
      </p:sp>
      <p:sp>
        <p:nvSpPr>
          <p:cNvPr id="12" name="Segnaposto testo 4"/>
          <p:cNvSpPr txBox="1">
            <a:spLocks/>
          </p:cNvSpPr>
          <p:nvPr/>
        </p:nvSpPr>
        <p:spPr>
          <a:xfrm>
            <a:off x="8278077" y="1232659"/>
            <a:ext cx="3598140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err="1" smtClean="0"/>
              <a:t>Scientific</a:t>
            </a:r>
            <a:r>
              <a:rPr lang="it-IT" dirty="0" smtClean="0"/>
              <a:t> </a:t>
            </a:r>
            <a:r>
              <a:rPr lang="it-IT" dirty="0" err="1" smtClean="0"/>
              <a:t>publication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028535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9186"/>
          </a:xfrm>
        </p:spPr>
        <p:txBody>
          <a:bodyPr/>
          <a:lstStyle/>
          <a:p>
            <a:r>
              <a:rPr lang="it-IT" dirty="0" err="1" smtClean="0"/>
              <a:t>PyTesseract</a:t>
            </a:r>
            <a:r>
              <a:rPr lang="it-IT" dirty="0" smtClean="0"/>
              <a:t> (OCR)</a:t>
            </a:r>
            <a:endParaRPr lang="it-IT" dirty="0"/>
          </a:p>
        </p:txBody>
      </p:sp>
      <p:pic>
        <p:nvPicPr>
          <p:cNvPr id="9" name="Segnaposto contenut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3" y="2054819"/>
            <a:ext cx="5716773" cy="3977920"/>
          </a:xfrm>
        </p:spPr>
      </p:pic>
      <p:sp>
        <p:nvSpPr>
          <p:cNvPr id="7" name="Segnaposto testo 6"/>
          <p:cNvSpPr>
            <a:spLocks noGrp="1"/>
          </p:cNvSpPr>
          <p:nvPr>
            <p:ph type="body" sz="quarter" idx="3"/>
          </p:nvPr>
        </p:nvSpPr>
        <p:spPr>
          <a:xfrm>
            <a:off x="6784442" y="1665903"/>
            <a:ext cx="4396339" cy="576262"/>
          </a:xfrm>
        </p:spPr>
        <p:txBody>
          <a:bodyPr/>
          <a:lstStyle/>
          <a:p>
            <a:r>
              <a:rPr lang="it-IT" dirty="0"/>
              <a:t>Optical </a:t>
            </a:r>
            <a:r>
              <a:rPr lang="it-IT" dirty="0" err="1"/>
              <a:t>Character</a:t>
            </a:r>
            <a:r>
              <a:rPr lang="it-IT" dirty="0"/>
              <a:t> </a:t>
            </a:r>
            <a:r>
              <a:rPr lang="it-IT" dirty="0" err="1"/>
              <a:t>Recognition</a:t>
            </a:r>
            <a:endParaRPr lang="it-IT" dirty="0"/>
          </a:p>
        </p:txBody>
      </p:sp>
      <p:pic>
        <p:nvPicPr>
          <p:cNvPr id="12" name="Segnaposto contenuto 11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5103" y="2501976"/>
            <a:ext cx="5635018" cy="3083606"/>
          </a:xfrm>
        </p:spPr>
      </p:pic>
    </p:spTree>
    <p:extLst>
      <p:ext uri="{BB962C8B-B14F-4D97-AF65-F5344CB8AC3E}">
        <p14:creationId xmlns:p14="http://schemas.microsoft.com/office/powerpoint/2010/main" val="3838208337"/>
      </p:ext>
    </p:extLst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ttangolo 58">
            <a:extLst>
              <a:ext uri="{FF2B5EF4-FFF2-40B4-BE49-F238E27FC236}">
                <a16:creationId xmlns:a16="http://schemas.microsoft.com/office/drawing/2014/main" xmlns="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9" name="Immagine 48">
            <a:extLst>
              <a:ext uri="{FF2B5EF4-FFF2-40B4-BE49-F238E27FC236}">
                <a16:creationId xmlns:a16="http://schemas.microsoft.com/office/drawing/2014/main" xmlns="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xmlns="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xmlns="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xmlns="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57995" y="295554"/>
            <a:ext cx="5267553" cy="6333845"/>
          </a:xfrm>
        </p:spPr>
        <p:txBody>
          <a:bodyPr>
            <a:normAutofit/>
          </a:bodyPr>
          <a:lstStyle/>
          <a:p>
            <a:r>
              <a:rPr lang="it-IT" b="1" dirty="0"/>
              <a:t>Architettura</a:t>
            </a:r>
            <a:br>
              <a:rPr lang="it-IT" b="1" dirty="0"/>
            </a:br>
            <a:r>
              <a:rPr lang="it-IT" b="1" dirty="0" err="1"/>
              <a:t>Embedding</a:t>
            </a:r>
            <a:r>
              <a:rPr lang="it-IT" b="1" dirty="0"/>
              <a:t> </a:t>
            </a:r>
            <a:r>
              <a:rPr lang="it-IT" b="1" dirty="0" err="1"/>
              <a:t>Layer</a:t>
            </a:r>
            <a:r>
              <a:rPr lang="it-IT" b="1" dirty="0"/>
              <a:t>:</a:t>
            </a:r>
            <a:r>
              <a:rPr lang="it-IT" dirty="0"/>
              <a:t> Mappa parole in vettori di dimensione 16 per rappresentazione semantica.</a:t>
            </a:r>
          </a:p>
          <a:p>
            <a:pPr marL="0" indent="0">
              <a:buNone/>
            </a:pPr>
            <a:r>
              <a:rPr lang="it-IT" b="1" dirty="0"/>
              <a:t>LSTM </a:t>
            </a:r>
            <a:r>
              <a:rPr lang="it-IT" b="1" dirty="0" err="1"/>
              <a:t>Layers</a:t>
            </a:r>
            <a:r>
              <a:rPr lang="it-IT" b="1" dirty="0"/>
              <a:t>:</a:t>
            </a:r>
            <a:r>
              <a:rPr lang="it-IT" dirty="0"/>
              <a:t> Due strati con 64 unità ciascuno per catturare relazioni a lungo termine.</a:t>
            </a:r>
          </a:p>
          <a:p>
            <a:pPr marL="0" indent="0">
              <a:buNone/>
            </a:pPr>
            <a:r>
              <a:rPr lang="it-IT" b="1" dirty="0" err="1"/>
              <a:t>Dropout</a:t>
            </a:r>
            <a:r>
              <a:rPr lang="it-IT" b="1" dirty="0"/>
              <a:t> </a:t>
            </a:r>
            <a:r>
              <a:rPr lang="it-IT" b="1" dirty="0" err="1"/>
              <a:t>Layers</a:t>
            </a:r>
            <a:r>
              <a:rPr lang="it-IT" b="1" dirty="0"/>
              <a:t>:</a:t>
            </a:r>
            <a:r>
              <a:rPr lang="it-IT" dirty="0"/>
              <a:t> Riducono </a:t>
            </a:r>
            <a:r>
              <a:rPr lang="it-IT" dirty="0" err="1"/>
              <a:t>overfitting</a:t>
            </a:r>
            <a:r>
              <a:rPr lang="it-IT" dirty="0"/>
              <a:t> con tasso di </a:t>
            </a:r>
            <a:r>
              <a:rPr lang="it-IT" dirty="0" err="1"/>
              <a:t>dropout</a:t>
            </a:r>
            <a:r>
              <a:rPr lang="it-IT" dirty="0"/>
              <a:t> specificato.</a:t>
            </a:r>
          </a:p>
          <a:p>
            <a:pPr marL="0" indent="0">
              <a:buNone/>
            </a:pPr>
            <a:r>
              <a:rPr lang="it-IT" b="1" dirty="0"/>
              <a:t>Dense </a:t>
            </a:r>
            <a:r>
              <a:rPr lang="it-IT" b="1" dirty="0" err="1"/>
              <a:t>Layers</a:t>
            </a:r>
            <a:r>
              <a:rPr lang="it-IT" b="1" dirty="0"/>
              <a:t>:</a:t>
            </a:r>
            <a:r>
              <a:rPr lang="it-IT" dirty="0"/>
              <a:t> Due strati densamente connessi, uno con attivazione </a:t>
            </a:r>
            <a:r>
              <a:rPr lang="it-IT" dirty="0" err="1"/>
              <a:t>ReLU</a:t>
            </a:r>
            <a:r>
              <a:rPr lang="it-IT" dirty="0"/>
              <a:t> e l'altro con </a:t>
            </a:r>
            <a:r>
              <a:rPr lang="it-IT" dirty="0" err="1"/>
              <a:t>sigmoide</a:t>
            </a:r>
            <a:r>
              <a:rPr lang="it-IT" dirty="0"/>
              <a:t>.</a:t>
            </a:r>
          </a:p>
          <a:p>
            <a:r>
              <a:rPr lang="it-IT" b="1" dirty="0" smtClean="0"/>
              <a:t>Funzione </a:t>
            </a:r>
            <a:r>
              <a:rPr lang="it-IT" b="1" dirty="0"/>
              <a:t>di </a:t>
            </a:r>
            <a:r>
              <a:rPr lang="it-IT" b="1" dirty="0" err="1"/>
              <a:t>Loss</a:t>
            </a:r>
            <a:r>
              <a:rPr lang="it-IT" b="1" dirty="0"/>
              <a:t> e Ottimizzatore</a:t>
            </a:r>
          </a:p>
          <a:p>
            <a:pPr marL="0" indent="0">
              <a:buNone/>
            </a:pPr>
            <a:r>
              <a:rPr lang="it-IT" b="1" dirty="0"/>
              <a:t>Funzione di </a:t>
            </a:r>
            <a:r>
              <a:rPr lang="it-IT" b="1" dirty="0" err="1"/>
              <a:t>Loss</a:t>
            </a:r>
            <a:r>
              <a:rPr lang="it-IT" b="1" dirty="0"/>
              <a:t>:</a:t>
            </a:r>
            <a:r>
              <a:rPr lang="it-IT" dirty="0"/>
              <a:t> '</a:t>
            </a:r>
            <a:r>
              <a:rPr lang="it-IT" dirty="0" err="1"/>
              <a:t>Sparse_categorical_crossentropy</a:t>
            </a:r>
            <a:r>
              <a:rPr lang="it-IT" dirty="0"/>
              <a:t>' per problemi di classificazione multi-classe.</a:t>
            </a:r>
          </a:p>
          <a:p>
            <a:pPr marL="0" indent="0">
              <a:buNone/>
            </a:pPr>
            <a:r>
              <a:rPr lang="it-IT" b="1" dirty="0"/>
              <a:t>Ottimizzatore:</a:t>
            </a:r>
            <a:r>
              <a:rPr lang="it-IT" dirty="0"/>
              <a:t> 'Adam' o '</a:t>
            </a:r>
            <a:r>
              <a:rPr lang="it-IT" dirty="0" err="1"/>
              <a:t>RMSprop</a:t>
            </a:r>
            <a:r>
              <a:rPr lang="it-IT" dirty="0"/>
              <a:t>' a seconda della configurazione</a:t>
            </a:r>
            <a:r>
              <a:rPr lang="it-IT" dirty="0" smtClean="0"/>
              <a:t>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6116653" y="30552"/>
            <a:ext cx="4573773" cy="1400530"/>
          </a:xfrm>
        </p:spPr>
        <p:txBody>
          <a:bodyPr/>
          <a:lstStyle/>
          <a:p>
            <a:r>
              <a:rPr lang="it-IT" dirty="0" smtClean="0"/>
              <a:t>APPROCCIO</a:t>
            </a:r>
            <a:br>
              <a:rPr lang="it-IT" dirty="0" smtClean="0"/>
            </a:br>
            <a:r>
              <a:rPr lang="it-IT" dirty="0" smtClean="0"/>
              <a:t>MODELLI</a:t>
            </a:r>
            <a:endParaRPr lang="it-IT" dirty="0"/>
          </a:p>
        </p:txBody>
      </p:sp>
      <p:pic>
        <p:nvPicPr>
          <p:cNvPr id="6" name="Segnaposto contenuto 5"/>
          <p:cNvPicPr>
            <a:picLocks noGrp="1" noChangeAspect="1"/>
          </p:cNvPicPr>
          <p:nvPr>
            <p:ph sz="half" idx="2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864" b="6197"/>
          <a:stretch/>
        </p:blipFill>
        <p:spPr>
          <a:xfrm>
            <a:off x="6186685" y="1471699"/>
            <a:ext cx="5228837" cy="3384782"/>
          </a:xfr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098" t="6331" b="59662"/>
          <a:stretch/>
        </p:blipFill>
        <p:spPr>
          <a:xfrm>
            <a:off x="6551547" y="4966672"/>
            <a:ext cx="4499112" cy="17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0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magine 124">
            <a:extLst>
              <a:ext uri="{FF2B5EF4-FFF2-40B4-BE49-F238E27FC236}">
                <a16:creationId xmlns:a16="http://schemas.microsoft.com/office/drawing/2014/main" xmlns="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magine 126">
            <a:extLst>
              <a:ext uri="{FF2B5EF4-FFF2-40B4-BE49-F238E27FC236}">
                <a16:creationId xmlns:a16="http://schemas.microsoft.com/office/drawing/2014/main" xmlns="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Ovale 128">
            <a:extLst>
              <a:ext uri="{FF2B5EF4-FFF2-40B4-BE49-F238E27FC236}">
                <a16:creationId xmlns:a16="http://schemas.microsoft.com/office/drawing/2014/main" xmlns="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magine 130">
            <a:extLst>
              <a:ext uri="{FF2B5EF4-FFF2-40B4-BE49-F238E27FC236}">
                <a16:creationId xmlns:a16="http://schemas.microsoft.com/office/drawing/2014/main" xmlns="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magine 132">
            <a:extLst>
              <a:ext uri="{FF2B5EF4-FFF2-40B4-BE49-F238E27FC236}">
                <a16:creationId xmlns:a16="http://schemas.microsoft.com/office/drawing/2014/main" xmlns="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ttangolo 134">
            <a:extLst>
              <a:ext uri="{FF2B5EF4-FFF2-40B4-BE49-F238E27FC236}">
                <a16:creationId xmlns:a16="http://schemas.microsoft.com/office/drawing/2014/main" xmlns="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Segnaposto contenuto 13" descr="forma geometrica sullo sfondo di cerchi e linee">
            <a:extLst>
              <a:ext uri="{FF2B5EF4-FFF2-40B4-BE49-F238E27FC236}">
                <a16:creationId xmlns:a16="http://schemas.microsoft.com/office/drawing/2014/main" xmlns="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Rettangolo 136">
            <a:extLst>
              <a:ext uri="{FF2B5EF4-FFF2-40B4-BE49-F238E27FC236}">
                <a16:creationId xmlns:a16="http://schemas.microsoft.com/office/drawing/2014/main" xmlns="" id="{529DF628-3DC1-41BF-9730-E680D7FC23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it-IT" sz="3200" dirty="0" smtClean="0">
                <a:solidFill>
                  <a:schemeClr val="bg1"/>
                </a:solidFill>
              </a:rPr>
              <a:t>CONFRONTO RNN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24" y="1907920"/>
            <a:ext cx="6496598" cy="4185160"/>
          </a:xfrm>
          <a:prstGeom prst="rect">
            <a:avLst/>
          </a:prstGeom>
        </p:spPr>
      </p:pic>
      <p:sp>
        <p:nvSpPr>
          <p:cNvPr id="15" name="Segnaposto testo 6"/>
          <p:cNvSpPr txBox="1">
            <a:spLocks/>
          </p:cNvSpPr>
          <p:nvPr/>
        </p:nvSpPr>
        <p:spPr>
          <a:xfrm>
            <a:off x="7702020" y="3567243"/>
            <a:ext cx="2198170" cy="71392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dirty="0" err="1" smtClean="0"/>
              <a:t>Accuracy</a:t>
            </a:r>
            <a:r>
              <a:rPr lang="it-IT" dirty="0" smtClean="0"/>
              <a:t>: 97%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276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magine 124">
            <a:extLst>
              <a:ext uri="{FF2B5EF4-FFF2-40B4-BE49-F238E27FC236}">
                <a16:creationId xmlns:a16="http://schemas.microsoft.com/office/drawing/2014/main" xmlns="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magine 126">
            <a:extLst>
              <a:ext uri="{FF2B5EF4-FFF2-40B4-BE49-F238E27FC236}">
                <a16:creationId xmlns:a16="http://schemas.microsoft.com/office/drawing/2014/main" xmlns="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Ovale 128">
            <a:extLst>
              <a:ext uri="{FF2B5EF4-FFF2-40B4-BE49-F238E27FC236}">
                <a16:creationId xmlns:a16="http://schemas.microsoft.com/office/drawing/2014/main" xmlns="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magine 130">
            <a:extLst>
              <a:ext uri="{FF2B5EF4-FFF2-40B4-BE49-F238E27FC236}">
                <a16:creationId xmlns:a16="http://schemas.microsoft.com/office/drawing/2014/main" xmlns="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magine 132">
            <a:extLst>
              <a:ext uri="{FF2B5EF4-FFF2-40B4-BE49-F238E27FC236}">
                <a16:creationId xmlns:a16="http://schemas.microsoft.com/office/drawing/2014/main" xmlns="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ttangolo 134">
            <a:extLst>
              <a:ext uri="{FF2B5EF4-FFF2-40B4-BE49-F238E27FC236}">
                <a16:creationId xmlns:a16="http://schemas.microsoft.com/office/drawing/2014/main" xmlns="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Segnaposto contenuto 13" descr="forma geometrica sullo sfondo di cerchi e linee">
            <a:extLst>
              <a:ext uri="{FF2B5EF4-FFF2-40B4-BE49-F238E27FC236}">
                <a16:creationId xmlns:a16="http://schemas.microsoft.com/office/drawing/2014/main" xmlns="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Rettangolo 136">
            <a:extLst>
              <a:ext uri="{FF2B5EF4-FFF2-40B4-BE49-F238E27FC236}">
                <a16:creationId xmlns:a16="http://schemas.microsoft.com/office/drawing/2014/main" xmlns="" id="{529DF628-3DC1-41BF-9730-E680D7FC23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it-IT" sz="3200" dirty="0" smtClean="0">
                <a:solidFill>
                  <a:schemeClr val="bg1"/>
                </a:solidFill>
              </a:rPr>
              <a:t>CONFRONTO RNN V2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72" y="1987191"/>
            <a:ext cx="5974118" cy="3848576"/>
          </a:xfrm>
          <a:prstGeom prst="rect">
            <a:avLst/>
          </a:prstGeom>
        </p:spPr>
      </p:pic>
      <p:sp>
        <p:nvSpPr>
          <p:cNvPr id="18" name="Segnaposto testo 6"/>
          <p:cNvSpPr txBox="1">
            <a:spLocks/>
          </p:cNvSpPr>
          <p:nvPr/>
        </p:nvSpPr>
        <p:spPr>
          <a:xfrm>
            <a:off x="6884617" y="1946273"/>
            <a:ext cx="5075543" cy="40370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800" dirty="0" err="1" smtClean="0"/>
              <a:t>Accuracy</a:t>
            </a:r>
            <a:r>
              <a:rPr lang="it-IT" sz="1800" dirty="0" smtClean="0"/>
              <a:t>: 99%</a:t>
            </a:r>
          </a:p>
          <a:p>
            <a:r>
              <a:rPr lang="it-IT" sz="1800" b="1" dirty="0" err="1"/>
              <a:t>Embedding</a:t>
            </a:r>
            <a:r>
              <a:rPr lang="it-IT" sz="1800" b="1" dirty="0"/>
              <a:t> </a:t>
            </a:r>
            <a:r>
              <a:rPr lang="it-IT" sz="1800" b="1" dirty="0" err="1"/>
              <a:t>Layer</a:t>
            </a:r>
            <a:r>
              <a:rPr lang="it-IT" sz="1800" b="1" dirty="0"/>
              <a:t>:</a:t>
            </a:r>
            <a:endParaRPr lang="it-IT" sz="1800" dirty="0"/>
          </a:p>
          <a:p>
            <a:pPr marL="0" indent="0">
              <a:buNone/>
            </a:pPr>
            <a:r>
              <a:rPr lang="it-IT" sz="1800" dirty="0"/>
              <a:t>Output </a:t>
            </a:r>
            <a:r>
              <a:rPr lang="it-IT" sz="1800" dirty="0" err="1"/>
              <a:t>Dimension</a:t>
            </a:r>
            <a:r>
              <a:rPr lang="it-IT" sz="1800" dirty="0"/>
              <a:t>: Incrementato a 32 rispetto ai 16 della prima rete, aumentando la complessità della rappresentazione semantica</a:t>
            </a:r>
            <a:r>
              <a:rPr lang="it-IT" sz="1800" dirty="0" smtClean="0"/>
              <a:t>.</a:t>
            </a:r>
          </a:p>
          <a:p>
            <a:r>
              <a:rPr lang="it-IT" sz="1800" b="1" dirty="0"/>
              <a:t>Dense </a:t>
            </a:r>
            <a:r>
              <a:rPr lang="it-IT" sz="1800" b="1" dirty="0" err="1"/>
              <a:t>Layer</a:t>
            </a:r>
            <a:r>
              <a:rPr lang="it-IT" sz="1800" b="1" dirty="0"/>
              <a:t> Aggiunto</a:t>
            </a:r>
            <a:r>
              <a:rPr lang="it-IT" sz="1800" b="1" dirty="0" smtClean="0"/>
              <a:t>:</a:t>
            </a:r>
          </a:p>
          <a:p>
            <a:pPr marL="0" indent="0">
              <a:buNone/>
            </a:pPr>
            <a:r>
              <a:rPr lang="it-IT" sz="1800" dirty="0"/>
              <a:t>Aggiunto un ulteriore strato denso con 64 unità e attivazione </a:t>
            </a:r>
            <a:r>
              <a:rPr lang="it-IT" sz="1800" dirty="0" err="1"/>
              <a:t>ReLU</a:t>
            </a:r>
            <a:r>
              <a:rPr lang="it-IT" sz="1800" dirty="0"/>
              <a:t> tra l'ultimo strato LSTM e l'output. Aumenta la complessità della parte completamente connessa della rete.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918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magine 124">
            <a:extLst>
              <a:ext uri="{FF2B5EF4-FFF2-40B4-BE49-F238E27FC236}">
                <a16:creationId xmlns:a16="http://schemas.microsoft.com/office/drawing/2014/main" xmlns="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magine 126">
            <a:extLst>
              <a:ext uri="{FF2B5EF4-FFF2-40B4-BE49-F238E27FC236}">
                <a16:creationId xmlns:a16="http://schemas.microsoft.com/office/drawing/2014/main" xmlns="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Ovale 128">
            <a:extLst>
              <a:ext uri="{FF2B5EF4-FFF2-40B4-BE49-F238E27FC236}">
                <a16:creationId xmlns:a16="http://schemas.microsoft.com/office/drawing/2014/main" xmlns="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magine 130">
            <a:extLst>
              <a:ext uri="{FF2B5EF4-FFF2-40B4-BE49-F238E27FC236}">
                <a16:creationId xmlns:a16="http://schemas.microsoft.com/office/drawing/2014/main" xmlns="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magine 132">
            <a:extLst>
              <a:ext uri="{FF2B5EF4-FFF2-40B4-BE49-F238E27FC236}">
                <a16:creationId xmlns:a16="http://schemas.microsoft.com/office/drawing/2014/main" xmlns="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ttangolo 134">
            <a:extLst>
              <a:ext uri="{FF2B5EF4-FFF2-40B4-BE49-F238E27FC236}">
                <a16:creationId xmlns:a16="http://schemas.microsoft.com/office/drawing/2014/main" xmlns="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Segnaposto contenuto 13" descr="forma geometrica sullo sfondo di cerchi e linee">
            <a:extLst>
              <a:ext uri="{FF2B5EF4-FFF2-40B4-BE49-F238E27FC236}">
                <a16:creationId xmlns:a16="http://schemas.microsoft.com/office/drawing/2014/main" xmlns="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Rettangolo 136">
            <a:extLst>
              <a:ext uri="{FF2B5EF4-FFF2-40B4-BE49-F238E27FC236}">
                <a16:creationId xmlns:a16="http://schemas.microsoft.com/office/drawing/2014/main" xmlns="" id="{529DF628-3DC1-41BF-9730-E680D7FC23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it-IT" sz="3200" dirty="0" smtClean="0">
                <a:solidFill>
                  <a:schemeClr val="bg1"/>
                </a:solidFill>
              </a:rPr>
              <a:t>CONFRONTO RNN V3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2" y="1653451"/>
            <a:ext cx="7286619" cy="4694098"/>
          </a:xfrm>
          <a:prstGeom prst="rect">
            <a:avLst/>
          </a:prstGeom>
        </p:spPr>
      </p:pic>
      <p:sp>
        <p:nvSpPr>
          <p:cNvPr id="16" name="Segnaposto testo 6"/>
          <p:cNvSpPr txBox="1">
            <a:spLocks/>
          </p:cNvSpPr>
          <p:nvPr/>
        </p:nvSpPr>
        <p:spPr>
          <a:xfrm>
            <a:off x="8115935" y="1220714"/>
            <a:ext cx="3640451" cy="576262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it-IT" sz="1400" b="1" dirty="0" err="1" smtClean="0"/>
              <a:t>Accuracy</a:t>
            </a:r>
            <a:r>
              <a:rPr lang="it-IT" sz="1400" b="1" dirty="0" smtClean="0"/>
              <a:t>: 95%</a:t>
            </a:r>
          </a:p>
          <a:p>
            <a:r>
              <a:rPr lang="it-IT" sz="1400" b="1" dirty="0" err="1"/>
              <a:t>Embedding</a:t>
            </a:r>
            <a:r>
              <a:rPr lang="it-IT" sz="1400" b="1" dirty="0"/>
              <a:t> </a:t>
            </a:r>
            <a:r>
              <a:rPr lang="it-IT" sz="1400" b="1" dirty="0" err="1"/>
              <a:t>Layer</a:t>
            </a:r>
            <a:r>
              <a:rPr lang="it-IT" sz="1400" b="1" dirty="0"/>
              <a:t>:</a:t>
            </a:r>
            <a:endParaRPr lang="it-IT" sz="1400" dirty="0"/>
          </a:p>
          <a:p>
            <a:pPr marL="0" indent="0">
              <a:buNone/>
            </a:pPr>
            <a:r>
              <a:rPr lang="it-IT" sz="1400" dirty="0"/>
              <a:t>Output </a:t>
            </a:r>
            <a:r>
              <a:rPr lang="it-IT" sz="1400" dirty="0" err="1"/>
              <a:t>Dimension</a:t>
            </a:r>
            <a:r>
              <a:rPr lang="it-IT" sz="1400" dirty="0"/>
              <a:t>: Incrementato a 32 rispetto ai 16 della prima rete</a:t>
            </a:r>
            <a:r>
              <a:rPr lang="it-IT" sz="1400" dirty="0" smtClean="0"/>
              <a:t>.</a:t>
            </a:r>
          </a:p>
          <a:p>
            <a:r>
              <a:rPr lang="it-IT" sz="1400" b="1" dirty="0" err="1"/>
              <a:t>Regularizzazione</a:t>
            </a:r>
            <a:r>
              <a:rPr lang="it-IT" sz="1400" b="1" dirty="0"/>
              <a:t> L2 Aggiunta:</a:t>
            </a:r>
            <a:endParaRPr lang="it-IT" sz="1400" dirty="0"/>
          </a:p>
          <a:p>
            <a:pPr marL="0" indent="0">
              <a:buNone/>
            </a:pPr>
            <a:r>
              <a:rPr lang="it-IT" sz="1400" dirty="0"/>
              <a:t>Aggiunta della regolarizzazione L2 ai pesi degli strati LSTM e Dense con un coefficiente di 0.01. Questo contribuisce a controllare l'</a:t>
            </a:r>
            <a:r>
              <a:rPr lang="it-IT" sz="1400" dirty="0" err="1"/>
              <a:t>overfitting</a:t>
            </a:r>
            <a:r>
              <a:rPr lang="it-IT" sz="1400" dirty="0"/>
              <a:t> introducendo un termine di penalità sui pesi</a:t>
            </a:r>
            <a:r>
              <a:rPr lang="it-IT" sz="1400" dirty="0" smtClean="0"/>
              <a:t>.</a:t>
            </a:r>
          </a:p>
          <a:p>
            <a:r>
              <a:rPr lang="it-IT" sz="1400" b="1" dirty="0" err="1"/>
              <a:t>Dropout</a:t>
            </a:r>
            <a:r>
              <a:rPr lang="it-IT" sz="1400" b="1" dirty="0"/>
              <a:t> Rate Ridotto:</a:t>
            </a:r>
            <a:endParaRPr lang="it-IT" sz="1400" dirty="0"/>
          </a:p>
          <a:p>
            <a:pPr marL="0" indent="0">
              <a:buNone/>
            </a:pPr>
            <a:r>
              <a:rPr lang="it-IT" sz="1400" dirty="0"/>
              <a:t>Il tasso di </a:t>
            </a:r>
            <a:r>
              <a:rPr lang="it-IT" sz="1400" dirty="0" err="1"/>
              <a:t>dropout</a:t>
            </a:r>
            <a:r>
              <a:rPr lang="it-IT" sz="1400" dirty="0"/>
              <a:t> è stato ridotto a 0.3 rispetto al 0.5 della prima rete, sia per gli strati LSTM che per quelli Dense.</a:t>
            </a:r>
          </a:p>
          <a:p>
            <a:r>
              <a:rPr lang="it-IT" sz="1400" b="1" dirty="0"/>
              <a:t>Modifiche negli Strati LSTM e Dense:</a:t>
            </a:r>
            <a:endParaRPr lang="it-IT" sz="1400" dirty="0"/>
          </a:p>
          <a:p>
            <a:pPr marL="0" indent="0">
              <a:buNone/>
            </a:pPr>
            <a:r>
              <a:rPr lang="it-IT" sz="1400" dirty="0"/>
              <a:t>Gli strati LSTM hanno regolarizzazione L2, e il tasso di </a:t>
            </a:r>
            <a:r>
              <a:rPr lang="it-IT" sz="1400" dirty="0" err="1"/>
              <a:t>dropout</a:t>
            </a:r>
            <a:r>
              <a:rPr lang="it-IT" sz="1400" dirty="0"/>
              <a:t> è stato cambiato a 0.3. L'ultimo strato denso ha 64 unità.</a:t>
            </a:r>
          </a:p>
          <a:p>
            <a:endParaRPr lang="it-IT" sz="1400" dirty="0"/>
          </a:p>
          <a:p>
            <a:endParaRPr lang="it-IT" sz="1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6648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magine 124">
            <a:extLst>
              <a:ext uri="{FF2B5EF4-FFF2-40B4-BE49-F238E27FC236}">
                <a16:creationId xmlns:a16="http://schemas.microsoft.com/office/drawing/2014/main" xmlns="" id="{AA085689-791F-4B8F-9F30-12415B97D3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7" name="Immagine 126">
            <a:extLst>
              <a:ext uri="{FF2B5EF4-FFF2-40B4-BE49-F238E27FC236}">
                <a16:creationId xmlns:a16="http://schemas.microsoft.com/office/drawing/2014/main" xmlns="" id="{AA3FED7F-6821-47C0-A464-E9278B24129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9" name="Ovale 128">
            <a:extLst>
              <a:ext uri="{FF2B5EF4-FFF2-40B4-BE49-F238E27FC236}">
                <a16:creationId xmlns:a16="http://schemas.microsoft.com/office/drawing/2014/main" xmlns="" id="{8F54B2FB-3F54-4350-8D1B-F86D677CA7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1" name="Immagine 130">
            <a:extLst>
              <a:ext uri="{FF2B5EF4-FFF2-40B4-BE49-F238E27FC236}">
                <a16:creationId xmlns:a16="http://schemas.microsoft.com/office/drawing/2014/main" xmlns="" id="{561B34F5-88E5-4711-BC16-3005C29AD7C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3" name="Immagine 132">
            <a:extLst>
              <a:ext uri="{FF2B5EF4-FFF2-40B4-BE49-F238E27FC236}">
                <a16:creationId xmlns:a16="http://schemas.microsoft.com/office/drawing/2014/main" xmlns="" id="{4F3661D0-2268-4D3E-88BA-0647BCBE33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35" name="Rettangolo 134">
            <a:extLst>
              <a:ext uri="{FF2B5EF4-FFF2-40B4-BE49-F238E27FC236}">
                <a16:creationId xmlns:a16="http://schemas.microsoft.com/office/drawing/2014/main" xmlns="" id="{DDB56DB5-0324-4F79-9AB8-CB18C1DC87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Segnaposto contenuto 13" descr="forma geometrica sullo sfondo di cerchi e linee">
            <a:extLst>
              <a:ext uri="{FF2B5EF4-FFF2-40B4-BE49-F238E27FC236}">
                <a16:creationId xmlns:a16="http://schemas.microsoft.com/office/drawing/2014/main" xmlns="" id="{01A471F8-8C11-4C6C-A961-E2F33F3BBA2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rcRect t="3125" b="31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7" name="Rettangolo 136">
            <a:extLst>
              <a:ext uri="{FF2B5EF4-FFF2-40B4-BE49-F238E27FC236}">
                <a16:creationId xmlns:a16="http://schemas.microsoft.com/office/drawing/2014/main" xmlns="" id="{529DF628-3DC1-41BF-9730-E680D7FC23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3353316" y="0"/>
            <a:ext cx="7770296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0D5C3FC-6172-405C-9AFC-93072A8DC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31" y="219526"/>
            <a:ext cx="7469983" cy="767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 rtl="0"/>
            <a:r>
              <a:rPr lang="it-IT" sz="3200" dirty="0" smtClean="0">
                <a:solidFill>
                  <a:schemeClr val="bg1"/>
                </a:solidFill>
              </a:rPr>
              <a:t>CONFRONTO RNN</a:t>
            </a:r>
            <a:endParaRPr lang="it-IT" sz="3200" dirty="0">
              <a:solidFill>
                <a:schemeClr val="bg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71" y="1422012"/>
            <a:ext cx="3974096" cy="5156975"/>
          </a:xfrm>
          <a:prstGeom prst="rect">
            <a:avLst/>
          </a:prstGeom>
        </p:spPr>
      </p:pic>
      <p:sp>
        <p:nvSpPr>
          <p:cNvPr id="4" name="Freccia a destra 3"/>
          <p:cNvSpPr/>
          <p:nvPr/>
        </p:nvSpPr>
        <p:spPr>
          <a:xfrm>
            <a:off x="4472383" y="3560041"/>
            <a:ext cx="747160" cy="4274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9"/>
          <a:srcRect r="42777"/>
          <a:stretch/>
        </p:blipFill>
        <p:spPr>
          <a:xfrm>
            <a:off x="5330991" y="3220467"/>
            <a:ext cx="6556041" cy="110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76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CC4F44-154A-4E67-B129-1B5389E9F993}">
  <ds:schemaRefs>
    <ds:schemaRef ds:uri="http://purl.org/dc/terms/"/>
    <ds:schemaRef ds:uri="http://schemas.openxmlformats.org/package/2006/metadata/core-properties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1af3243-3dd4-4a8d-8c0d-dd76da1f02a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E6953E32-00D6-4FFB-AD6B-B2091BB328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B5FFD32-E0A8-4E83-80B3-20612105D9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digitale</Template>
  <TotalTime>0</TotalTime>
  <Words>236</Words>
  <Application>Microsoft Office PowerPoint</Application>
  <PresentationFormat>Widescreen</PresentationFormat>
  <Paragraphs>55</Paragraphs>
  <Slides>10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 3</vt:lpstr>
      <vt:lpstr>Ione</vt:lpstr>
      <vt:lpstr>DOCUMENT CLASSIFICATION</vt:lpstr>
      <vt:lpstr>Esplorazione del dataset</vt:lpstr>
      <vt:lpstr>ESEMPI DI DATI</vt:lpstr>
      <vt:lpstr>PyTesseract (OCR)</vt:lpstr>
      <vt:lpstr>APPROCCIO MODELLI</vt:lpstr>
      <vt:lpstr>CONFRONTO RNN</vt:lpstr>
      <vt:lpstr>CONFRONTO RNN V2</vt:lpstr>
      <vt:lpstr>CONFRONTO RNN V3</vt:lpstr>
      <vt:lpstr>CONFRONTO RNN</vt:lpstr>
      <vt:lpstr>Grazie!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2024-01-16T17:24:53Z</dcterms:created>
  <dcterms:modified xsi:type="dcterms:W3CDTF">2024-01-16T22:09:08Z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